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sldIdLst>
    <p:sldId id="277" r:id="rId2"/>
    <p:sldId id="612" r:id="rId3"/>
    <p:sldId id="643" r:id="rId4"/>
    <p:sldId id="642" r:id="rId5"/>
    <p:sldId id="644" r:id="rId6"/>
    <p:sldId id="645" r:id="rId7"/>
    <p:sldId id="646" r:id="rId8"/>
    <p:sldId id="652" r:id="rId9"/>
    <p:sldId id="653" r:id="rId10"/>
    <p:sldId id="647" r:id="rId11"/>
    <p:sldId id="655" r:id="rId12"/>
    <p:sldId id="656" r:id="rId13"/>
    <p:sldId id="658" r:id="rId14"/>
    <p:sldId id="657" r:id="rId15"/>
    <p:sldId id="648" r:id="rId16"/>
    <p:sldId id="649" r:id="rId17"/>
    <p:sldId id="650" r:id="rId18"/>
    <p:sldId id="651" r:id="rId19"/>
    <p:sldId id="6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2254" autoAdjust="0"/>
  </p:normalViewPr>
  <p:slideViewPr>
    <p:cSldViewPr snapToGrid="0">
      <p:cViewPr varScale="1">
        <p:scale>
          <a:sx n="89" d="100"/>
          <a:sy n="89" d="100"/>
        </p:scale>
        <p:origin x="16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 smtClean="0"/>
              <a:t>Tutorial:</a:t>
            </a:r>
          </a:p>
          <a:p>
            <a:r>
              <a:rPr lang="en-US" sz="4000" i="1" dirty="0" smtClean="0"/>
              <a:t>Generating a Light Model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681" y="4678765"/>
            <a:ext cx="2592859" cy="20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 smtClean="0">
                <a:latin typeface="Courier New" panose="02070309020205020404" pitchFamily="49" charset="0"/>
              </a:rPr>
              <a:t>meshname</a:t>
            </a:r>
            <a:r>
              <a:rPr lang="en-US" sz="1000" b="1" dirty="0" smtClean="0">
                <a:latin typeface="Courier New" panose="02070309020205020404" pitchFamily="49" charset="0"/>
              </a:rPr>
              <a:t>,’_</a:t>
            </a:r>
            <a:r>
              <a:rPr lang="en-US" sz="1000" b="1" dirty="0">
                <a:latin typeface="Courier New" panose="02070309020205020404" pitchFamily="49" charset="0"/>
              </a:rPr>
              <a:t>test</a:t>
            </a:r>
            <a:r>
              <a:rPr lang="en-US" sz="1000" b="1" dirty="0" smtClean="0">
                <a:latin typeface="Courier New" panose="02070309020205020404" pitchFamily="49" charset="0"/>
              </a:rPr>
              <a:t>’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sources</a:t>
            </a:r>
          </a:p>
          <a:p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T1/dim to MNI atlas</a:t>
            </a:r>
          </a:p>
          <a:p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flags.t4_target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='MNI';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0, don't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Package Sensitivity Matrix with associated info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(1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keep=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info.pairs.WL</a:t>
            </a:r>
            <a:r>
              <a:rPr lang="en-US" sz="1200" b="1" dirty="0" smtClean="0">
                <a:latin typeface="Courier New" panose="02070309020205020404" pitchFamily="49" charset="0"/>
              </a:rPr>
              <a:t>==2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info.pairs.Src</a:t>
            </a:r>
            <a:r>
              <a:rPr lang="en-US" sz="1200" b="1" dirty="0" smtClean="0">
                <a:latin typeface="Courier New" panose="02070309020205020404" pitchFamily="49" charset="0"/>
              </a:rPr>
              <a:t>==1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info.pairs.Det</a:t>
            </a:r>
            <a:r>
              <a:rPr lang="en-US" sz="1200" b="1" dirty="0" smtClean="0">
                <a:latin typeface="Courier New" panose="02070309020205020404" pitchFamily="49" charset="0"/>
              </a:rPr>
              <a:t>==1;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endParaRPr lang="en-US" sz="12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foo=squeeze(A(keep</a:t>
            </a:r>
            <a:r>
              <a:rPr lang="en-US" sz="1200" b="1" dirty="0" smtClean="0">
                <a:latin typeface="Courier New" panose="02070309020205020404" pitchFamily="49" charset="0"/>
              </a:rPr>
              <a:t>,:));              </a:t>
            </a:r>
            <a:r>
              <a:rPr lang="en-US" sz="1200" b="1" dirty="0" smtClean="0">
                <a:latin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Single </a:t>
            </a:r>
            <a:r>
              <a:rPr lang="en-US" sz="1200" b="1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foo,dim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orders of magnitude.</a:t>
            </a:r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" y="4860324"/>
            <a:ext cx="3904961" cy="1659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56" y="4860324"/>
            <a:ext cx="3918916" cy="165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3831" y="429194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NN1: source 1 detector 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75778" y="429540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(2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 smtClean="0">
                <a:latin typeface="Courier New" panose="02070309020205020404" pitchFamily="49" charset="0"/>
              </a:rPr>
              <a:t>a=squeeze(A(keep</a:t>
            </a:r>
            <a:r>
              <a:rPr lang="en-US" sz="1200" b="1" dirty="0">
                <a:latin typeface="Courier New" panose="02070309020205020404" pitchFamily="49" charset="0"/>
              </a:rPr>
              <a:t>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9" y="3705298"/>
            <a:ext cx="6973459" cy="29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 smtClean="0">
                <a:solidFill>
                  <a:schemeClr val="tx1"/>
                </a:solidFill>
              </a:rPr>
              <a:t> – 2D coordinates of each sources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coordinates of each source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2D coordinates of each </a:t>
            </a:r>
            <a:r>
              <a:rPr lang="en-US" sz="1200" dirty="0" smtClean="0">
                <a:solidFill>
                  <a:schemeClr val="tx1"/>
                </a:solidFill>
              </a:rPr>
              <a:t>detector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</a:t>
            </a:r>
            <a:r>
              <a:rPr lang="en-US" sz="1200" dirty="0">
                <a:solidFill>
                  <a:schemeClr val="tx1"/>
                </a:solidFill>
              </a:rPr>
              <a:t>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Table </a:t>
            </a:r>
            <a:r>
              <a:rPr lang="en-US" sz="1200" dirty="0">
                <a:solidFill>
                  <a:schemeClr val="tx1"/>
                </a:solidFill>
              </a:rPr>
              <a:t>containing </a:t>
            </a:r>
            <a:r>
              <a:rPr lang="en-US" sz="1200" dirty="0" smtClean="0">
                <a:solidFill>
                  <a:schemeClr val="tx1"/>
                </a:solidFill>
              </a:rPr>
              <a:t>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 smtClean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detector in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Nearest Neighbor class in array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=1 means this measurement is one of the closest in the grid design)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wavelength index of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actual wavelength of measurement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-=750 is a 750 nm measurement)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Modulation type of measurement (e.g., ‘CW’, or, ‘FD’)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 smtClean="0">
                <a:solidFill>
                  <a:schemeClr val="tx1"/>
                </a:solidFill>
              </a:rPr>
              <a:t> – 2D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the grid and radius set up (as above),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That’s It (For Now)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72" y="146037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Congratulations! You have finished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Light Modeling Pipeline </a:t>
            </a:r>
            <a:r>
              <a:rPr lang="en-US" sz="2000" dirty="0" smtClean="0"/>
              <a:t>Tutorial for the basic 24x28 visual pad.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For further questions or more information, please consult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</a:t>
            </a:r>
            <a:r>
              <a:rPr lang="en-US" sz="2000" dirty="0" smtClean="0"/>
              <a:t> Team:</a:t>
            </a:r>
          </a:p>
          <a:p>
            <a:pPr lvl="1"/>
            <a:r>
              <a:rPr lang="en-US" sz="1600" dirty="0" smtClean="0"/>
              <a:t>Adam </a:t>
            </a:r>
            <a:r>
              <a:rPr lang="en-US" sz="1600" dirty="0"/>
              <a:t>Eggebrecht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aeggebre@wustl.edu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Jason Trobaugh (</a:t>
            </a:r>
            <a:r>
              <a:rPr lang="en-US" dirty="0" smtClean="0">
                <a:solidFill>
                  <a:srgbClr val="00B0F0"/>
                </a:solidFill>
              </a:rPr>
              <a:t>jasont@wustl.edu</a:t>
            </a:r>
            <a:r>
              <a:rPr lang="en-US" dirty="0" smtClean="0"/>
              <a:t>)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628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Diffuse Optical Tomography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Analyses are broken into several pipelines: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B: modeling </a:t>
            </a:r>
            <a:r>
              <a:rPr lang="en-US" dirty="0">
                <a:solidFill>
                  <a:srgbClr val="00B0F0"/>
                </a:solidFill>
              </a:rPr>
              <a:t>of the tissue </a:t>
            </a:r>
            <a:r>
              <a:rPr lang="en-US" dirty="0" smtClean="0">
                <a:solidFill>
                  <a:srgbClr val="00B0F0"/>
                </a:solidFill>
              </a:rPr>
              <a:t>shape, </a:t>
            </a:r>
            <a:r>
              <a:rPr lang="en-US" dirty="0">
                <a:solidFill>
                  <a:srgbClr val="00B0F0"/>
                </a:solidFill>
              </a:rPr>
              <a:t>optical </a:t>
            </a:r>
            <a:r>
              <a:rPr lang="en-US" dirty="0" smtClean="0">
                <a:solidFill>
                  <a:srgbClr val="00B0F0"/>
                </a:solidFill>
              </a:rPr>
              <a:t>property distribution, and source/detector locations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C: modeling </a:t>
            </a:r>
            <a:r>
              <a:rPr lang="en-US" dirty="0">
                <a:solidFill>
                  <a:srgbClr val="00B0F0"/>
                </a:solidFill>
              </a:rPr>
              <a:t>of the light emission, diffusion, and detection through the </a:t>
            </a:r>
            <a:r>
              <a:rPr lang="en-US" dirty="0" smtClean="0">
                <a:solidFill>
                  <a:srgbClr val="00B0F0"/>
                </a:solidFill>
              </a:rPr>
              <a:t>head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D: preprocessing of the raw source-detector measurements</a:t>
            </a:r>
          </a:p>
          <a:p>
            <a:pPr lvl="1"/>
            <a:r>
              <a:rPr lang="en-US" dirty="0" smtClean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 smtClean="0"/>
              <a:t>F: post-processing analysis of these results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Generating a Light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tutorial will follow the 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Script_for_Basic_Head_Modeling.m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file which can be found in the Documentation/Scripts folder. </a:t>
            </a:r>
          </a:p>
          <a:p>
            <a:r>
              <a:rPr lang="en-US" dirty="0" smtClean="0"/>
              <a:t>The tutorial will: 	</a:t>
            </a:r>
          </a:p>
          <a:p>
            <a:pPr lvl="1"/>
            <a:r>
              <a:rPr lang="en-US" dirty="0" smtClean="0"/>
              <a:t>Generate a mesh from a segmented volume</a:t>
            </a:r>
          </a:p>
          <a:p>
            <a:pPr lvl="1"/>
            <a:r>
              <a:rPr lang="en-US" dirty="0" smtClean="0"/>
              <a:t>Place an array of sources and detectors on the mesh</a:t>
            </a:r>
          </a:p>
          <a:p>
            <a:pPr lvl="1"/>
            <a:r>
              <a:rPr lang="en-US" dirty="0" smtClean="0"/>
              <a:t>Set multiple parameters for the model</a:t>
            </a:r>
          </a:p>
          <a:p>
            <a:pPr lvl="1"/>
            <a:r>
              <a:rPr lang="en-US" dirty="0" smtClean="0"/>
              <a:t>Calculate the sensitivity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for this model</a:t>
            </a:r>
            <a:endParaRPr lang="en-US" dirty="0"/>
          </a:p>
          <a:p>
            <a:r>
              <a:rPr lang="en-US" dirty="0" smtClean="0"/>
              <a:t>We will use a segmented volume,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/Atlases, to generate the head model.</a:t>
            </a:r>
            <a:endParaRPr lang="en-US" dirty="0"/>
          </a:p>
          <a:p>
            <a:r>
              <a:rPr lang="en-US" dirty="0" smtClean="0"/>
              <a:t>We will use the visual pad,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/Pad.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r>
              <a:rPr lang="en-US" dirty="0" smtClean="0">
                <a:solidFill>
                  <a:srgbClr val="FF0000"/>
                </a:solidFill>
              </a:rPr>
              <a:t> Flowchart </a:t>
            </a:r>
            <a:r>
              <a:rPr lang="en-US" dirty="0" smtClean="0">
                <a:solidFill>
                  <a:srgbClr val="FF0000"/>
                </a:solidFill>
              </a:rPr>
              <a:t>for Light </a:t>
            </a:r>
            <a:r>
              <a:rPr lang="en-US" dirty="0" smtClean="0">
                <a:solidFill>
                  <a:srgbClr val="FF0000"/>
                </a:solidFill>
              </a:rPr>
              <a:t>Model Generation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Load a Segmented volume and visualize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3416504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87141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</a:p>
          <a:p>
            <a:endParaRPr lang="en-US" sz="1200" b="1" dirty="0" smtClean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Note that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PlotSlices.m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generates an interactive visualization of the volume. Simply press ‘q’ or the middle mouse button to release the figure.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Generate a mesh and visualize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r>
              <a:rPr 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param.cell_size</a:t>
            </a:r>
            <a:r>
              <a:rPr lang="en-US" sz="1200" b="1" dirty="0" smtClean="0">
                <a:latin typeface="Courier New" panose="02070309020205020404" pitchFamily="49" charset="0"/>
              </a:rPr>
              <a:t>=1.4;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param.CheckMeshQuality</a:t>
            </a:r>
            <a:r>
              <a:rPr lang="en-US" sz="1200" b="1" dirty="0" smtClean="0">
                <a:latin typeface="Courier New" panose="02070309020205020404" pitchFamily="49" charset="0"/>
              </a:rPr>
              <a:t>=0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tic;mesh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NirfastMesh_Region</a:t>
            </a:r>
            <a:r>
              <a:rPr lang="en-US" sz="1200" b="1" dirty="0" smtClean="0">
                <a:latin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“index space”</a:t>
            </a:r>
          </a:p>
          <a:p>
            <a:r>
              <a:rPr lang="en-US" dirty="0" smtClean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“coordinate space”</a:t>
            </a:r>
          </a:p>
          <a:p>
            <a:pPr algn="ctr"/>
            <a:r>
              <a:rPr lang="en-US" dirty="0" smtClean="0"/>
              <a:t>Usually has zeros in center of volume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view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AdultV24x28 array.</a:t>
            </a:r>
          </a:p>
          <a:p>
            <a:pPr marL="514350" indent="-514350">
              <a:buAutoNum type="arabicPeriod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AdultV24x28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load(['Pad_',</a:t>
            </a:r>
            <a:r>
              <a:rPr lang="en-US" sz="1200" b="1" dirty="0" err="1"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Pad file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=cat(1,info.optodes.spos3,info.optodes.dpos3);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Ns=size(info.optodes.spos3,1);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=size(info.optodes.dpos3,1);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rad=info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/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((Ns+1):end,:),'norm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(info)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p.dimension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=‘3D’;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info,p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This Pad file is a starting point and may not align with the mesh right away.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2a. See Appendix below for details on making a Pad file for your array.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4938880"/>
            <a:ext cx="2273644" cy="14506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83" y="4320227"/>
            <a:ext cx="3270891" cy="2397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84" y="4869796"/>
            <a:ext cx="2872545" cy="151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98" y="4623799"/>
            <a:ext cx="2819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43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dx=0;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=-55;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=1.1;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=-90;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rotate_cap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(tpos2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dxTh,dyTh,dzTh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tpos2(:,1)=tpos2(:,1)+dx;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tpos2(:,2)=tpos2(:,2)+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tpos2(:,3)=tpos2(:,3)+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(tpos2,dS);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(tpos2(1:Ns,:),tpos2((Ns+1):end,:),'norm',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Right-click to choose different views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the array close but not exactly on surface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78" y="4780371"/>
            <a:ext cx="2231248" cy="1870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4780371"/>
            <a:ext cx="1917280" cy="1870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39" y="1726165"/>
            <a:ext cx="1917280" cy="21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6177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Relax grid on head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m0.nodes=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m0.elements=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mesh.elements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spos3=tpos2(1:Ns,:);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dpos3=tpos2((Ns+1):end,:);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=gridspringfit_ND2(m0,rad,spos3,dpos3);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4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,'.mat'],'</a:t>
            </a:r>
            <a:r>
              <a:rPr lang="en-US" sz="1400" b="1" dirty="0">
                <a:latin typeface="Courier New" panose="02070309020205020404" pitchFamily="49" charset="0"/>
              </a:rPr>
              <a:t>info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 %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Specific Pad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8" y="4168261"/>
            <a:ext cx="3283383" cy="2555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3" y="4168261"/>
            <a:ext cx="3271832" cy="2555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38" y="4168261"/>
            <a:ext cx="3308993" cy="25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76876</TotalTime>
  <Words>1506</Words>
  <Application>Microsoft Office PowerPoint</Application>
  <PresentationFormat>Widescreen</PresentationFormat>
  <Paragraphs>338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Diffuse Optical Tomography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Eggebrecht, Adam</cp:lastModifiedBy>
  <cp:revision>1982</cp:revision>
  <dcterms:created xsi:type="dcterms:W3CDTF">2016-10-13T23:27:35Z</dcterms:created>
  <dcterms:modified xsi:type="dcterms:W3CDTF">2018-10-02T14:25:28Z</dcterms:modified>
</cp:coreProperties>
</file>